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embeddings/Microsoft_Equation4.bin" ContentType="application/vnd.openxmlformats-officedocument.oleObject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embeddings/Microsoft_Equation2.bin" ContentType="application/vnd.openxmlformats-officedocument.oleObject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Default Extension="pict" ContentType="image/pict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Default Extension="vml" ContentType="application/vnd.openxmlformats-officedocument.vmlDrawing"/>
  <Override PartName="/ppt/embeddings/Microsoft_Equation3.bin" ContentType="application/vnd.openxmlformats-officedocument.oleObject"/>
  <Default Extension="pdf" ContentType="application/pd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embeddings/Microsoft_Equation1.bin" ContentType="application/vnd.openxmlformats-officedocument.oleObject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61" r:id="rId3"/>
    <p:sldId id="271" r:id="rId4"/>
    <p:sldId id="272" r:id="rId5"/>
    <p:sldId id="273" r:id="rId6"/>
    <p:sldId id="274" r:id="rId7"/>
    <p:sldId id="266" r:id="rId8"/>
    <p:sldId id="276" r:id="rId9"/>
    <p:sldId id="270" r:id="rId10"/>
    <p:sldId id="275" r:id="rId11"/>
    <p:sldId id="269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594" autoAdjust="0"/>
    <p:restoredTop sz="94652" autoAdjust="0"/>
  </p:normalViewPr>
  <p:slideViewPr>
    <p:cSldViewPr snapToGrid="0" snapToObjects="1">
      <p:cViewPr varScale="1">
        <p:scale>
          <a:sx n="58" d="100"/>
          <a:sy n="58" d="100"/>
        </p:scale>
        <p:origin x="-93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ict"/><Relationship Id="rId2" Type="http://schemas.openxmlformats.org/officeDocument/2006/relationships/image" Target="../media/image5.pict"/><Relationship Id="rId3" Type="http://schemas.openxmlformats.org/officeDocument/2006/relationships/image" Target="../media/image6.pict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ict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4A23-44EC-A049-9FD9-E0A6FE53E13E}" type="datetimeFigureOut">
              <a:rPr lang="en-US" smtClean="0"/>
              <a:pPr/>
              <a:t>6/28/12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71F1-8C54-B642-AEE6-92D80186E3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4A23-44EC-A049-9FD9-E0A6FE53E13E}" type="datetimeFigureOut">
              <a:rPr lang="en-US" smtClean="0"/>
              <a:pPr/>
              <a:t>6/28/12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71F1-8C54-B642-AEE6-92D80186E3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4A23-44EC-A049-9FD9-E0A6FE53E13E}" type="datetimeFigureOut">
              <a:rPr lang="en-US" smtClean="0"/>
              <a:pPr/>
              <a:t>6/28/12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71F1-8C54-B642-AEE6-92D80186E3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4A23-44EC-A049-9FD9-E0A6FE53E13E}" type="datetimeFigureOut">
              <a:rPr lang="en-US" smtClean="0"/>
              <a:pPr/>
              <a:t>6/28/12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71F1-8C54-B642-AEE6-92D80186E3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4A23-44EC-A049-9FD9-E0A6FE53E13E}" type="datetimeFigureOut">
              <a:rPr lang="en-US" smtClean="0"/>
              <a:pPr/>
              <a:t>6/28/12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71F1-8C54-B642-AEE6-92D80186E3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4A23-44EC-A049-9FD9-E0A6FE53E13E}" type="datetimeFigureOut">
              <a:rPr lang="en-US" smtClean="0"/>
              <a:pPr/>
              <a:t>6/28/12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71F1-8C54-B642-AEE6-92D80186E3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4A23-44EC-A049-9FD9-E0A6FE53E13E}" type="datetimeFigureOut">
              <a:rPr lang="en-US" smtClean="0"/>
              <a:pPr/>
              <a:t>6/28/12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71F1-8C54-B642-AEE6-92D80186E3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4A23-44EC-A049-9FD9-E0A6FE53E13E}" type="datetimeFigureOut">
              <a:rPr lang="en-US" smtClean="0"/>
              <a:pPr/>
              <a:t>6/28/12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71F1-8C54-B642-AEE6-92D80186E3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4A23-44EC-A049-9FD9-E0A6FE53E13E}" type="datetimeFigureOut">
              <a:rPr lang="en-US" smtClean="0"/>
              <a:pPr/>
              <a:t>6/28/12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71F1-8C54-B642-AEE6-92D80186E3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4A23-44EC-A049-9FD9-E0A6FE53E13E}" type="datetimeFigureOut">
              <a:rPr lang="en-US" smtClean="0"/>
              <a:pPr/>
              <a:t>6/28/12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71F1-8C54-B642-AEE6-92D80186E3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4A23-44EC-A049-9FD9-E0A6FE53E13E}" type="datetimeFigureOut">
              <a:rPr lang="en-US" smtClean="0"/>
              <a:pPr/>
              <a:t>6/28/12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771F1-8C54-B642-AEE6-92D80186E3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13">
            <a:alphaModFix amt="5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A4A23-44EC-A049-9FD9-E0A6FE53E13E}" type="datetimeFigureOut">
              <a:rPr lang="en-US" smtClean="0"/>
              <a:pPr/>
              <a:t>6/28/12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771F1-8C54-B642-AEE6-92D80186E3B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df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d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oleObject" Target="../embeddings/Microsoft_Equation2.bin"/><Relationship Id="rId5" Type="http://schemas.openxmlformats.org/officeDocument/2006/relationships/oleObject" Target="../embeddings/Microsoft_Equation3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oleObject" Target="../embeddings/Microsoft_Equation4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df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d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413" y="1308424"/>
            <a:ext cx="8646869" cy="1842028"/>
          </a:xfrm>
        </p:spPr>
        <p:txBody>
          <a:bodyPr>
            <a:noAutofit/>
          </a:bodyPr>
          <a:lstStyle/>
          <a:p>
            <a:r>
              <a:rPr lang="en-US" sz="4800" dirty="0" smtClean="0"/>
              <a:t>Gravitational Wave Hotspots:</a:t>
            </a:r>
            <a:br>
              <a:rPr lang="en-US" sz="4800" dirty="0" smtClean="0"/>
            </a:br>
            <a:r>
              <a:rPr lang="en-US" sz="3600" dirty="0" smtClean="0"/>
              <a:t>Determining Probable Locations For </a:t>
            </a:r>
            <a:br>
              <a:rPr lang="en-US" sz="3600" dirty="0" smtClean="0"/>
            </a:br>
            <a:r>
              <a:rPr lang="en-US" sz="3600" dirty="0" smtClean="0"/>
              <a:t>Single Source Gravitational Wave Emission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89130"/>
            <a:ext cx="6400800" cy="336887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Joseph Simon</a:t>
            </a:r>
          </a:p>
          <a:p>
            <a:endParaRPr lang="en-US" sz="18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Collaborators: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Andrea </a:t>
            </a:r>
            <a:r>
              <a:rPr lang="en-US" sz="2000" dirty="0" err="1" smtClean="0">
                <a:solidFill>
                  <a:srgbClr val="000000"/>
                </a:solidFill>
              </a:rPr>
              <a:t>Lommen</a:t>
            </a:r>
            <a:r>
              <a:rPr lang="en-US" sz="2000" dirty="0" smtClean="0">
                <a:solidFill>
                  <a:srgbClr val="000000"/>
                </a:solidFill>
              </a:rPr>
              <a:t>, Franklin &amp; Marshall College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Ben </a:t>
            </a:r>
            <a:r>
              <a:rPr lang="en-US" sz="2000" dirty="0" err="1" smtClean="0">
                <a:solidFill>
                  <a:srgbClr val="000000"/>
                </a:solidFill>
              </a:rPr>
              <a:t>Stappers</a:t>
            </a:r>
            <a:r>
              <a:rPr lang="en-US" sz="2000" dirty="0" smtClean="0">
                <a:solidFill>
                  <a:srgbClr val="000000"/>
                </a:solidFill>
              </a:rPr>
              <a:t>, University of Manchester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Sam Finn, The Penn State University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Rick </a:t>
            </a:r>
            <a:r>
              <a:rPr lang="en-US" sz="2000" dirty="0" err="1" smtClean="0">
                <a:solidFill>
                  <a:srgbClr val="000000"/>
                </a:solidFill>
              </a:rPr>
              <a:t>Jenet</a:t>
            </a:r>
            <a:r>
              <a:rPr lang="en-US" sz="2000" dirty="0" smtClean="0">
                <a:solidFill>
                  <a:srgbClr val="000000"/>
                </a:solidFill>
              </a:rPr>
              <a:t>, University of Texas at Brownsville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Abigail </a:t>
            </a:r>
            <a:r>
              <a:rPr lang="en-US" sz="2000" dirty="0" err="1" smtClean="0">
                <a:solidFill>
                  <a:srgbClr val="000000"/>
                </a:solidFill>
              </a:rPr>
              <a:t>Polin</a:t>
            </a:r>
            <a:r>
              <a:rPr lang="en-US" sz="2000" dirty="0" smtClean="0">
                <a:solidFill>
                  <a:srgbClr val="000000"/>
                </a:solidFill>
              </a:rPr>
              <a:t>, New York University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28" descr="IPhundredPlot-eps-converted-to.pdf"/>
          <p:cNvPicPr>
            <a:picLocks noGrp="1" noChangeAspect="1"/>
          </p:cNvPicPr>
          <p:nvPr>
            <p:ph sz="half" idx="2"/>
          </p:nvPr>
        </p:nvPicPr>
        <mc:AlternateContent>
          <mc:Choice xmlns:ma="http://schemas.microsoft.com/office/mac/drawingml/2008/main" Requires="ma">
            <p:blipFill>
              <a:blip r:embed="rId2"/>
              <a:srcRect t="-38640" b="-38640"/>
              <a:stretch>
                <a:fillRect/>
              </a:stretch>
            </p:blipFill>
          </mc:Choice>
          <mc:Fallback>
            <p:blipFill>
              <a:blip r:embed="rId3"/>
              <a:srcRect t="-38640" b="-38640"/>
              <a:stretch>
                <a:fillRect/>
              </a:stretch>
            </p:blipFill>
          </mc:Fallback>
        </mc:AlternateContent>
        <p:spPr>
          <a:xfrm>
            <a:off x="4503546" y="1004239"/>
            <a:ext cx="4570387" cy="5121924"/>
          </a:xfrm>
        </p:spPr>
      </p:pic>
      <p:pic>
        <p:nvPicPr>
          <p:cNvPr id="24" name="Content Placeholder 23" descr="IPtenPlot-eps-converted-to.pdf"/>
          <p:cNvPicPr>
            <a:picLocks noGrp="1" noChangeAspect="1"/>
          </p:cNvPicPr>
          <p:nvPr>
            <p:ph sz="half" idx="1"/>
          </p:nvPr>
        </p:nvPicPr>
        <mc:AlternateContent>
          <mc:Choice xmlns:ma="http://schemas.microsoft.com/office/mac/drawingml/2008/main" Requires="ma">
            <p:blipFill>
              <a:blip r:embed="rId4"/>
              <a:srcRect t="-38640" b="-38640"/>
              <a:stretch>
                <a:fillRect/>
              </a:stretch>
            </p:blipFill>
          </mc:Choice>
          <mc:Fallback>
            <p:blipFill>
              <a:blip r:embed="rId5"/>
              <a:srcRect t="-38640" b="-38640"/>
              <a:stretch>
                <a:fillRect/>
              </a:stretch>
            </p:blipFill>
          </mc:Fallback>
        </mc:AlternateContent>
        <p:spPr>
          <a:xfrm>
            <a:off x="0" y="1004239"/>
            <a:ext cx="4570388" cy="512192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Location Of Probable Sources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3556" dirty="0" smtClean="0">
                <a:solidFill>
                  <a:srgbClr val="000000"/>
                </a:solidFill>
              </a:rPr>
              <a:t>Based On PTA Sensitivity To </a:t>
            </a:r>
            <a:r>
              <a:rPr lang="en-US" sz="3556" i="1" dirty="0" err="1" smtClean="0">
                <a:solidFill>
                  <a:srgbClr val="000000"/>
                </a:solidFill>
              </a:rPr>
              <a:t>p</a:t>
            </a:r>
            <a:endParaRPr lang="en-US" sz="3556" i="1" dirty="0">
              <a:solidFill>
                <a:srgbClr val="000000"/>
              </a:solidFill>
            </a:endParaRPr>
          </a:p>
        </p:txBody>
      </p:sp>
      <p:sp>
        <p:nvSpPr>
          <p:cNvPr id="15" name="Donut 14"/>
          <p:cNvSpPr/>
          <p:nvPr/>
        </p:nvSpPr>
        <p:spPr>
          <a:xfrm>
            <a:off x="923700" y="2960523"/>
            <a:ext cx="179609" cy="156604"/>
          </a:xfrm>
          <a:prstGeom prst="donut">
            <a:avLst>
              <a:gd name="adj" fmla="val 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5401085" y="2960523"/>
            <a:ext cx="179609" cy="156604"/>
          </a:xfrm>
          <a:prstGeom prst="donut">
            <a:avLst>
              <a:gd name="adj" fmla="val 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Donut 16"/>
          <p:cNvSpPr/>
          <p:nvPr/>
        </p:nvSpPr>
        <p:spPr>
          <a:xfrm>
            <a:off x="626303" y="3117127"/>
            <a:ext cx="297397" cy="366534"/>
          </a:xfrm>
          <a:prstGeom prst="donut">
            <a:avLst>
              <a:gd name="adj" fmla="val 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nut 18"/>
          <p:cNvSpPr/>
          <p:nvPr/>
        </p:nvSpPr>
        <p:spPr>
          <a:xfrm>
            <a:off x="5103688" y="3117127"/>
            <a:ext cx="297397" cy="366534"/>
          </a:xfrm>
          <a:prstGeom prst="donut">
            <a:avLst>
              <a:gd name="adj" fmla="val 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Donut 19"/>
          <p:cNvSpPr/>
          <p:nvPr/>
        </p:nvSpPr>
        <p:spPr>
          <a:xfrm>
            <a:off x="7208450" y="3896944"/>
            <a:ext cx="179609" cy="156604"/>
          </a:xfrm>
          <a:prstGeom prst="donut">
            <a:avLst>
              <a:gd name="adj" fmla="val 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65794" y="2252857"/>
            <a:ext cx="14318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Coma Cluster</a:t>
            </a:r>
            <a:endParaRPr lang="en-US" dirty="0"/>
          </a:p>
        </p:txBody>
      </p:sp>
      <p:cxnSp>
        <p:nvCxnSpPr>
          <p:cNvPr id="23" name="Straight Connector 22"/>
          <p:cNvCxnSpPr>
            <a:endCxn id="15" idx="7"/>
          </p:cNvCxnSpPr>
          <p:nvPr/>
        </p:nvCxnSpPr>
        <p:spPr>
          <a:xfrm rot="10800000" flipV="1">
            <a:off x="1077006" y="2622189"/>
            <a:ext cx="1988788" cy="36126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6" idx="1"/>
          </p:cNvCxnSpPr>
          <p:nvPr/>
        </p:nvCxnSpPr>
        <p:spPr>
          <a:xfrm>
            <a:off x="4497609" y="2622189"/>
            <a:ext cx="929779" cy="36126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79333" y="4830352"/>
            <a:ext cx="13821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Virgo Cluster</a:t>
            </a:r>
            <a:endParaRPr lang="en-US" dirty="0"/>
          </a:p>
        </p:txBody>
      </p:sp>
      <p:cxnSp>
        <p:nvCxnSpPr>
          <p:cNvPr id="28" name="Straight Connector 27"/>
          <p:cNvCxnSpPr>
            <a:endCxn id="19" idx="4"/>
          </p:cNvCxnSpPr>
          <p:nvPr/>
        </p:nvCxnSpPr>
        <p:spPr>
          <a:xfrm rot="5400000" flipH="1" flipV="1">
            <a:off x="4579042" y="4157007"/>
            <a:ext cx="1346691" cy="158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7" idx="5"/>
          </p:cNvCxnSpPr>
          <p:nvPr/>
        </p:nvCxnSpPr>
        <p:spPr>
          <a:xfrm rot="10800000">
            <a:off x="880147" y="3429984"/>
            <a:ext cx="2999186" cy="1400369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547103" y="5015018"/>
            <a:ext cx="1526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Fornax</a:t>
            </a:r>
            <a:r>
              <a:rPr lang="en-US" dirty="0" smtClean="0"/>
              <a:t> Cluster</a:t>
            </a:r>
            <a:endParaRPr lang="en-US" dirty="0"/>
          </a:p>
        </p:txBody>
      </p:sp>
      <p:cxnSp>
        <p:nvCxnSpPr>
          <p:cNvPr id="32" name="Straight Connector 31"/>
          <p:cNvCxnSpPr>
            <a:stCxn id="20" idx="4"/>
          </p:cNvCxnSpPr>
          <p:nvPr/>
        </p:nvCxnSpPr>
        <p:spPr>
          <a:xfrm rot="16200000" flipH="1">
            <a:off x="6941943" y="4409859"/>
            <a:ext cx="961470" cy="248847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660896" y="5569016"/>
            <a:ext cx="80919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Case A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497058" y="5569016"/>
            <a:ext cx="80119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Case B</a:t>
            </a:r>
            <a:endParaRPr lang="en-US" dirty="0"/>
          </a:p>
        </p:txBody>
      </p:sp>
      <p:sp>
        <p:nvSpPr>
          <p:cNvPr id="37" name="Donut 36"/>
          <p:cNvSpPr/>
          <p:nvPr/>
        </p:nvSpPr>
        <p:spPr>
          <a:xfrm>
            <a:off x="2705407" y="3896946"/>
            <a:ext cx="179609" cy="156604"/>
          </a:xfrm>
          <a:prstGeom prst="donut">
            <a:avLst>
              <a:gd name="adj" fmla="val 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>
            <a:stCxn id="37" idx="5"/>
          </p:cNvCxnSpPr>
          <p:nvPr/>
        </p:nvCxnSpPr>
        <p:spPr>
          <a:xfrm rot="16200000" flipH="1">
            <a:off x="4526041" y="2363288"/>
            <a:ext cx="1353734" cy="4688390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Probability Conclusions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2003557"/>
          <a:ext cx="8229600" cy="3592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4545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Virgo</a:t>
                      </a:r>
                      <a:endParaRPr lang="en-US" sz="2200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Coma</a:t>
                      </a:r>
                      <a:endParaRPr lang="en-US" sz="2200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 smtClean="0"/>
                        <a:t>Fornax</a:t>
                      </a:r>
                      <a:endParaRPr lang="en-US" sz="2200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Average</a:t>
                      </a:r>
                      <a:endParaRPr lang="en-US" sz="2200" dirty="0"/>
                    </a:p>
                  </a:txBody>
                  <a:tcPr marL="186331" marR="186331"/>
                </a:tc>
              </a:tr>
              <a:tr h="52302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Case</a:t>
                      </a:r>
                      <a:r>
                        <a:rPr lang="en-US" sz="2200" baseline="0" dirty="0" smtClean="0"/>
                        <a:t> A  -  </a:t>
                      </a:r>
                      <a:r>
                        <a:rPr lang="en-US" sz="2200" i="1" baseline="0" dirty="0" err="1" smtClean="0"/>
                        <a:t>h</a:t>
                      </a:r>
                      <a:endParaRPr lang="en-US" sz="2200" i="1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0.02%</a:t>
                      </a:r>
                      <a:endParaRPr lang="en-US" sz="2000" dirty="0"/>
                    </a:p>
                  </a:txBody>
                  <a:tcPr marL="186331" marR="1863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95.5%</a:t>
                      </a:r>
                      <a:endParaRPr lang="en-US" sz="2000" dirty="0"/>
                    </a:p>
                  </a:txBody>
                  <a:tcPr marL="186331" marR="1863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0%</a:t>
                      </a:r>
                      <a:endParaRPr lang="en-US" sz="2000" dirty="0"/>
                    </a:p>
                  </a:txBody>
                  <a:tcPr marL="186331" marR="1863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0.1%</a:t>
                      </a:r>
                      <a:endParaRPr lang="en-US" sz="2000" dirty="0"/>
                    </a:p>
                  </a:txBody>
                  <a:tcPr marL="186331" marR="186331" anchor="ctr"/>
                </a:tc>
              </a:tr>
              <a:tr h="52302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Case A  -  </a:t>
                      </a:r>
                      <a:r>
                        <a:rPr lang="en-US" sz="2200" i="1" dirty="0" err="1" smtClean="0"/>
                        <a:t>p</a:t>
                      </a:r>
                      <a:endParaRPr lang="en-US" sz="2200" i="1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0.2%</a:t>
                      </a:r>
                      <a:endParaRPr lang="en-US" sz="2000" dirty="0"/>
                    </a:p>
                  </a:txBody>
                  <a:tcPr marL="186331" marR="1863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0.06%</a:t>
                      </a:r>
                      <a:endParaRPr lang="en-US" sz="2000" dirty="0"/>
                    </a:p>
                  </a:txBody>
                  <a:tcPr marL="186331" marR="1863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0.08%</a:t>
                      </a:r>
                      <a:endParaRPr lang="en-US" sz="2000" dirty="0"/>
                    </a:p>
                  </a:txBody>
                  <a:tcPr marL="186331" marR="1863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0.18%</a:t>
                      </a:r>
                      <a:endParaRPr lang="en-US" sz="2000" dirty="0"/>
                    </a:p>
                  </a:txBody>
                  <a:tcPr marL="186331" marR="186331" anchor="ctr"/>
                </a:tc>
              </a:tr>
              <a:tr h="52302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Case B</a:t>
                      </a:r>
                      <a:r>
                        <a:rPr lang="en-US" sz="2200" baseline="0" dirty="0" smtClean="0"/>
                        <a:t>  -  </a:t>
                      </a:r>
                      <a:r>
                        <a:rPr lang="en-US" sz="2200" i="1" baseline="0" dirty="0" err="1" smtClean="0"/>
                        <a:t>h</a:t>
                      </a:r>
                      <a:endParaRPr lang="en-US" sz="2200" i="1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0.21%</a:t>
                      </a:r>
                      <a:endParaRPr lang="en-US" sz="2000" dirty="0"/>
                    </a:p>
                  </a:txBody>
                  <a:tcPr marL="186331" marR="1863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1.5%</a:t>
                      </a:r>
                      <a:endParaRPr lang="en-US" sz="2000" dirty="0"/>
                    </a:p>
                  </a:txBody>
                  <a:tcPr marL="186331" marR="1863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20.5%</a:t>
                      </a:r>
                      <a:endParaRPr lang="en-US" sz="2000" dirty="0"/>
                    </a:p>
                  </a:txBody>
                  <a:tcPr marL="186331" marR="1863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0.24%</a:t>
                      </a:r>
                      <a:endParaRPr lang="en-US" sz="2000" dirty="0"/>
                    </a:p>
                  </a:txBody>
                  <a:tcPr marL="186331" marR="186331" anchor="ctr"/>
                </a:tc>
              </a:tr>
              <a:tr h="52302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Case B  -  </a:t>
                      </a:r>
                      <a:r>
                        <a:rPr lang="en-US" sz="2200" i="1" dirty="0" err="1" smtClean="0"/>
                        <a:t>p</a:t>
                      </a:r>
                      <a:endParaRPr lang="en-US" sz="2200" i="1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0.3%</a:t>
                      </a:r>
                      <a:endParaRPr lang="en-US" sz="2000" dirty="0"/>
                    </a:p>
                  </a:txBody>
                  <a:tcPr marL="186331" marR="1863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0.03%</a:t>
                      </a:r>
                      <a:endParaRPr lang="en-US" sz="2000" dirty="0"/>
                    </a:p>
                  </a:txBody>
                  <a:tcPr marL="186331" marR="1863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0.42%</a:t>
                      </a:r>
                      <a:endParaRPr lang="en-US" sz="2000" dirty="0"/>
                    </a:p>
                  </a:txBody>
                  <a:tcPr marL="186331" marR="1863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0.06%</a:t>
                      </a:r>
                    </a:p>
                  </a:txBody>
                  <a:tcPr marL="186331" marR="186331" anchor="ctr"/>
                </a:tc>
              </a:tr>
              <a:tr h="52302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Case C  -  </a:t>
                      </a:r>
                      <a:r>
                        <a:rPr lang="en-US" sz="2200" i="1" dirty="0" err="1" smtClean="0"/>
                        <a:t>h</a:t>
                      </a:r>
                      <a:endParaRPr lang="en-US" sz="2200" i="1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1%</a:t>
                      </a:r>
                      <a:endParaRPr lang="en-US" sz="2000" dirty="0"/>
                    </a:p>
                  </a:txBody>
                  <a:tcPr marL="186331" marR="1863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0.22%</a:t>
                      </a:r>
                      <a:endParaRPr lang="en-US" sz="2000" dirty="0"/>
                    </a:p>
                  </a:txBody>
                  <a:tcPr marL="186331" marR="1863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1.56%</a:t>
                      </a:r>
                      <a:endParaRPr lang="en-US" sz="2000" dirty="0"/>
                    </a:p>
                  </a:txBody>
                  <a:tcPr marL="186331" marR="1863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0.05%</a:t>
                      </a:r>
                      <a:endParaRPr lang="en-US" sz="2000" dirty="0"/>
                    </a:p>
                  </a:txBody>
                  <a:tcPr marL="186331" marR="186331" anchor="ctr"/>
                </a:tc>
              </a:tr>
              <a:tr h="52302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Case C  -  </a:t>
                      </a:r>
                      <a:r>
                        <a:rPr lang="en-US" sz="2200" i="1" dirty="0" err="1" smtClean="0"/>
                        <a:t>p</a:t>
                      </a:r>
                      <a:endParaRPr lang="en-US" sz="2200" i="1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0.65%</a:t>
                      </a:r>
                      <a:endParaRPr lang="en-US" sz="2000" dirty="0"/>
                    </a:p>
                  </a:txBody>
                  <a:tcPr marL="186331" marR="1863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0.01%</a:t>
                      </a:r>
                      <a:endParaRPr lang="en-US" sz="2000" dirty="0"/>
                    </a:p>
                  </a:txBody>
                  <a:tcPr marL="186331" marR="1863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0.33%</a:t>
                      </a:r>
                      <a:endParaRPr lang="en-US" sz="2000" dirty="0"/>
                    </a:p>
                  </a:txBody>
                  <a:tcPr marL="186331" marR="1863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0.01%</a:t>
                      </a:r>
                      <a:endParaRPr lang="en-US" sz="2000" dirty="0"/>
                    </a:p>
                  </a:txBody>
                  <a:tcPr marL="186331" marR="186331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Overall Conclusions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6792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Local Universe Is NON-ISOTROPIC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“Hotspots” Occur In Close Galaxy Clusters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Virgo Cluster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Consistently significant zone of the sky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Coma Cluster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High potential to catch bright and long sources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Fornax</a:t>
            </a:r>
            <a:r>
              <a:rPr lang="en-US" dirty="0" smtClean="0">
                <a:solidFill>
                  <a:srgbClr val="000000"/>
                </a:solidFill>
              </a:rPr>
              <a:t> Cluster 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Probability dramatically improves with sensitivity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Implications For Optimizing PTAs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Increase Sensitivity In Directions Of Clusters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667040"/>
            <a:ext cx="8229600" cy="5459123"/>
          </a:xfrm>
        </p:spPr>
        <p:txBody>
          <a:bodyPr>
            <a:normAutofit/>
          </a:bodyPr>
          <a:lstStyle/>
          <a:p>
            <a:r>
              <a:rPr lang="en-US" dirty="0" smtClean="0"/>
              <a:t>Compiled ~70,000 extragalactic sources</a:t>
            </a:r>
          </a:p>
          <a:p>
            <a:pPr lvl="1"/>
            <a:r>
              <a:rPr lang="en-US" sz="2400" dirty="0" smtClean="0"/>
              <a:t>From Tully Extragalactic Distance Database</a:t>
            </a:r>
          </a:p>
          <a:p>
            <a:pPr lvl="1"/>
            <a:r>
              <a:rPr lang="en-US" sz="2400" dirty="0" smtClean="0"/>
              <a:t>All sources are within ~150 </a:t>
            </a:r>
            <a:r>
              <a:rPr lang="en-US" sz="2400" dirty="0" err="1" smtClean="0"/>
              <a:t>Mpc</a:t>
            </a:r>
            <a:endParaRPr lang="en-US" sz="2400" dirty="0" smtClean="0"/>
          </a:p>
          <a:p>
            <a:pPr lvl="1"/>
            <a:r>
              <a:rPr lang="en-US" sz="2400" dirty="0" smtClean="0"/>
              <a:t>Luminosity was used as a surrogate for central black hole mass</a:t>
            </a:r>
          </a:p>
          <a:p>
            <a:pPr lvl="1">
              <a:buNone/>
            </a:pPr>
            <a:endParaRPr lang="en-US" sz="2400" dirty="0" smtClean="0"/>
          </a:p>
          <a:p>
            <a:r>
              <a:rPr lang="en-US" dirty="0" smtClean="0"/>
              <a:t>Basic Assumptions</a:t>
            </a:r>
          </a:p>
          <a:p>
            <a:pPr lvl="1"/>
            <a:r>
              <a:rPr lang="en-US" sz="2400" dirty="0" smtClean="0"/>
              <a:t>Every galaxy has an equal chance of containing a SMBH binary</a:t>
            </a:r>
          </a:p>
          <a:p>
            <a:pPr lvl="1"/>
            <a:r>
              <a:rPr lang="en-US" sz="2400" dirty="0" smtClean="0"/>
              <a:t>Binaries are approximately equal-mass</a:t>
            </a:r>
          </a:p>
          <a:p>
            <a:pPr lvl="1"/>
            <a:r>
              <a:rPr lang="en-US" sz="2400" dirty="0" smtClean="0"/>
              <a:t>Every binary orbit has the same period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Galaxies.tif"/>
          <p:cNvPicPr>
            <a:picLocks noGrp="1" noChangeAspect="1"/>
          </p:cNvPicPr>
          <p:nvPr>
            <p:ph idx="1"/>
          </p:nvPr>
        </p:nvPicPr>
        <p:blipFill>
          <a:blip r:embed="rId2"/>
          <a:srcRect l="-13545" r="-13545"/>
          <a:stretch>
            <a:fillRect/>
          </a:stretch>
        </p:blipFill>
        <p:spPr>
          <a:xfrm>
            <a:off x="0" y="1348758"/>
            <a:ext cx="9144000" cy="502884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Galaxy Distribution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3556" dirty="0" smtClean="0">
                <a:solidFill>
                  <a:srgbClr val="000000"/>
                </a:solidFill>
              </a:rPr>
              <a:t>(Number Density)</a:t>
            </a:r>
            <a:endParaRPr lang="en-US" sz="3556" dirty="0">
              <a:solidFill>
                <a:srgbClr val="000000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151704" y="2561261"/>
            <a:ext cx="3293442" cy="2518501"/>
          </a:xfrm>
          <a:custGeom>
            <a:avLst/>
            <a:gdLst>
              <a:gd name="connsiteX0" fmla="*/ 363493 w 3500229"/>
              <a:gd name="connsiteY0" fmla="*/ 2556984 h 2556984"/>
              <a:gd name="connsiteX1" fmla="*/ 42764 w 3500229"/>
              <a:gd name="connsiteY1" fmla="*/ 2056705 h 2556984"/>
              <a:gd name="connsiteX2" fmla="*/ 106909 w 3500229"/>
              <a:gd name="connsiteY2" fmla="*/ 1402493 h 2556984"/>
              <a:gd name="connsiteX3" fmla="*/ 414810 w 3500229"/>
              <a:gd name="connsiteY3" fmla="*/ 850903 h 2556984"/>
              <a:gd name="connsiteX4" fmla="*/ 1017781 w 3500229"/>
              <a:gd name="connsiteY4" fmla="*/ 350623 h 2556984"/>
              <a:gd name="connsiteX5" fmla="*/ 1543778 w 3500229"/>
              <a:gd name="connsiteY5" fmla="*/ 17103 h 2556984"/>
              <a:gd name="connsiteX6" fmla="*/ 2249383 w 3500229"/>
              <a:gd name="connsiteY6" fmla="*/ 248002 h 2556984"/>
              <a:gd name="connsiteX7" fmla="*/ 3083280 w 3500229"/>
              <a:gd name="connsiteY7" fmla="*/ 838075 h 2556984"/>
              <a:gd name="connsiteX8" fmla="*/ 3404009 w 3500229"/>
              <a:gd name="connsiteY8" fmla="*/ 1415321 h 2556984"/>
              <a:gd name="connsiteX9" fmla="*/ 3416839 w 3500229"/>
              <a:gd name="connsiteY9" fmla="*/ 1928428 h 2556984"/>
              <a:gd name="connsiteX10" fmla="*/ 2903671 w 3500229"/>
              <a:gd name="connsiteY10" fmla="*/ 2518501 h 2556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0229" h="2556984">
                <a:moveTo>
                  <a:pt x="363493" y="2556984"/>
                </a:moveTo>
                <a:cubicBezTo>
                  <a:pt x="224510" y="2403052"/>
                  <a:pt x="85528" y="2249120"/>
                  <a:pt x="42764" y="2056705"/>
                </a:cubicBezTo>
                <a:cubicBezTo>
                  <a:pt x="0" y="1864290"/>
                  <a:pt x="44901" y="1603460"/>
                  <a:pt x="106909" y="1402493"/>
                </a:cubicBezTo>
                <a:cubicBezTo>
                  <a:pt x="168917" y="1201526"/>
                  <a:pt x="262998" y="1026215"/>
                  <a:pt x="414810" y="850903"/>
                </a:cubicBezTo>
                <a:cubicBezTo>
                  <a:pt x="566622" y="675591"/>
                  <a:pt x="829620" y="489590"/>
                  <a:pt x="1017781" y="350623"/>
                </a:cubicBezTo>
                <a:cubicBezTo>
                  <a:pt x="1205942" y="211656"/>
                  <a:pt x="1338511" y="34206"/>
                  <a:pt x="1543778" y="17103"/>
                </a:cubicBezTo>
                <a:cubicBezTo>
                  <a:pt x="1749045" y="0"/>
                  <a:pt x="1992799" y="111173"/>
                  <a:pt x="2249383" y="248002"/>
                </a:cubicBezTo>
                <a:cubicBezTo>
                  <a:pt x="2505967" y="384831"/>
                  <a:pt x="2890842" y="643522"/>
                  <a:pt x="3083280" y="838075"/>
                </a:cubicBezTo>
                <a:cubicBezTo>
                  <a:pt x="3275718" y="1032628"/>
                  <a:pt x="3348416" y="1233596"/>
                  <a:pt x="3404009" y="1415321"/>
                </a:cubicBezTo>
                <a:cubicBezTo>
                  <a:pt x="3459602" y="1597047"/>
                  <a:pt x="3500229" y="1744565"/>
                  <a:pt x="3416839" y="1928428"/>
                </a:cubicBezTo>
                <a:cubicBezTo>
                  <a:pt x="3333449" y="2112291"/>
                  <a:pt x="2984922" y="2424431"/>
                  <a:pt x="2903671" y="2518501"/>
                </a:cubicBezTo>
              </a:path>
            </a:pathLst>
          </a:custGeom>
          <a:ln w="31750">
            <a:solidFill>
              <a:schemeClr val="tx1"/>
            </a:solidFill>
            <a:headEnd type="triangle"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nut 7"/>
          <p:cNvSpPr/>
          <p:nvPr/>
        </p:nvSpPr>
        <p:spPr>
          <a:xfrm>
            <a:off x="1839309" y="3360853"/>
            <a:ext cx="372046" cy="346348"/>
          </a:xfrm>
          <a:prstGeom prst="donut">
            <a:avLst>
              <a:gd name="adj" fmla="val 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2991521"/>
            <a:ext cx="13821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Virgo Cluster</a:t>
            </a:r>
            <a:endParaRPr lang="en-US" dirty="0"/>
          </a:p>
        </p:txBody>
      </p:sp>
      <p:cxnSp>
        <p:nvCxnSpPr>
          <p:cNvPr id="11" name="Straight Connector 10"/>
          <p:cNvCxnSpPr>
            <a:endCxn id="8" idx="2"/>
          </p:cNvCxnSpPr>
          <p:nvPr/>
        </p:nvCxnSpPr>
        <p:spPr>
          <a:xfrm rot="5400000">
            <a:off x="1752722" y="3447440"/>
            <a:ext cx="173174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89538" y="5664757"/>
            <a:ext cx="2955607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Plane Of Milky Way Galaxy</a:t>
            </a:r>
            <a:endParaRPr lang="en-US" sz="2000" dirty="0"/>
          </a:p>
        </p:txBody>
      </p:sp>
      <p:cxnSp>
        <p:nvCxnSpPr>
          <p:cNvPr id="15" name="Straight Connector 14"/>
          <p:cNvCxnSpPr>
            <a:stCxn id="7" idx="0"/>
          </p:cNvCxnSpPr>
          <p:nvPr/>
        </p:nvCxnSpPr>
        <p:spPr>
          <a:xfrm flipH="1">
            <a:off x="3489539" y="5079762"/>
            <a:ext cx="4184" cy="5849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10"/>
          </p:cNvCxnSpPr>
          <p:nvPr/>
        </p:nvCxnSpPr>
        <p:spPr>
          <a:xfrm>
            <a:off x="5883832" y="5041858"/>
            <a:ext cx="173130" cy="622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Distance.tif"/>
          <p:cNvPicPr>
            <a:picLocks noGrp="1" noChangeAspect="1"/>
          </p:cNvPicPr>
          <p:nvPr>
            <p:ph idx="1"/>
          </p:nvPr>
        </p:nvPicPr>
        <p:blipFill>
          <a:blip r:embed="rId2"/>
          <a:srcRect l="-13545" r="-13545"/>
          <a:stretch>
            <a:fillRect/>
          </a:stretch>
        </p:blipFill>
        <p:spPr>
          <a:xfrm>
            <a:off x="0" y="1417638"/>
            <a:ext cx="9144000" cy="502884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Galaxy Distribution</a:t>
            </a:r>
            <a:br>
              <a:rPr lang="en-US" dirty="0" smtClean="0"/>
            </a:br>
            <a:r>
              <a:rPr lang="en-US" sz="3556" dirty="0" smtClean="0"/>
              <a:t>[Each Pixel = </a:t>
            </a:r>
            <a:r>
              <a:rPr lang="en-US" sz="3556" dirty="0" err="1" smtClean="0"/>
              <a:t>Σ</a:t>
            </a:r>
            <a:r>
              <a:rPr lang="en-US" sz="3556" dirty="0" smtClean="0"/>
              <a:t> (distance to source)</a:t>
            </a:r>
            <a:r>
              <a:rPr lang="en-US" sz="3556" baseline="30000" dirty="0" smtClean="0"/>
              <a:t>-1</a:t>
            </a:r>
            <a:r>
              <a:rPr lang="en-US" sz="3556" dirty="0" smtClean="0"/>
              <a:t>]</a:t>
            </a:r>
            <a:endParaRPr lang="en-US" sz="3556" dirty="0"/>
          </a:p>
        </p:txBody>
      </p:sp>
      <p:sp>
        <p:nvSpPr>
          <p:cNvPr id="4" name="Donut 3"/>
          <p:cNvSpPr/>
          <p:nvPr/>
        </p:nvSpPr>
        <p:spPr>
          <a:xfrm>
            <a:off x="1858313" y="3460804"/>
            <a:ext cx="372046" cy="346348"/>
          </a:xfrm>
          <a:prstGeom prst="donut">
            <a:avLst>
              <a:gd name="adj" fmla="val 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0181" y="3091472"/>
            <a:ext cx="13821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Virgo Cluster</a:t>
            </a:r>
            <a:endParaRPr lang="en-US" dirty="0"/>
          </a:p>
        </p:txBody>
      </p:sp>
      <p:cxnSp>
        <p:nvCxnSpPr>
          <p:cNvPr id="8" name="Straight Connector 7"/>
          <p:cNvCxnSpPr>
            <a:endCxn id="4" idx="2"/>
          </p:cNvCxnSpPr>
          <p:nvPr/>
        </p:nvCxnSpPr>
        <p:spPr>
          <a:xfrm>
            <a:off x="1672290" y="3460804"/>
            <a:ext cx="186023" cy="1731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onut 8"/>
          <p:cNvSpPr/>
          <p:nvPr/>
        </p:nvSpPr>
        <p:spPr>
          <a:xfrm>
            <a:off x="5102572" y="4212062"/>
            <a:ext cx="372046" cy="346348"/>
          </a:xfrm>
          <a:prstGeom prst="donut">
            <a:avLst>
              <a:gd name="adj" fmla="val 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58008" y="5225449"/>
            <a:ext cx="1526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Fornax</a:t>
            </a:r>
            <a:r>
              <a:rPr lang="en-US" dirty="0" smtClean="0"/>
              <a:t> Cluster</a:t>
            </a:r>
            <a:endParaRPr lang="en-US" dirty="0"/>
          </a:p>
        </p:txBody>
      </p:sp>
      <p:cxnSp>
        <p:nvCxnSpPr>
          <p:cNvPr id="12" name="Straight Connector 11"/>
          <p:cNvCxnSpPr>
            <a:stCxn id="9" idx="5"/>
          </p:cNvCxnSpPr>
          <p:nvPr/>
        </p:nvCxnSpPr>
        <p:spPr>
          <a:xfrm rot="16200000" flipH="1">
            <a:off x="5430190" y="4497632"/>
            <a:ext cx="717760" cy="73787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Integrated GW Power Statistic</a:t>
            </a:r>
            <a:endParaRPr lang="en-US" sz="4000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3141282" y="3755014"/>
          <a:ext cx="2856757" cy="1008267"/>
        </p:xfrm>
        <a:graphic>
          <a:graphicData uri="http://schemas.openxmlformats.org/presentationml/2006/ole">
            <p:oleObj spid="_x0000_s23555" name="Equation" r:id="rId3" imgW="1079500" imgH="381000" progId="Equation.3">
              <p:embed/>
            </p:oleObj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1683607" y="1706645"/>
          <a:ext cx="1457676" cy="809820"/>
        </p:xfrm>
        <a:graphic>
          <a:graphicData uri="http://schemas.openxmlformats.org/presentationml/2006/ole">
            <p:oleObj spid="_x0000_s23557" name="Equation" r:id="rId4" imgW="685800" imgH="381000" progId="Equation.3">
              <p:embed/>
            </p:oleObj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5998039" y="1706645"/>
          <a:ext cx="1384531" cy="809820"/>
        </p:xfrm>
        <a:graphic>
          <a:graphicData uri="http://schemas.openxmlformats.org/presentationml/2006/ole">
            <p:oleObj spid="_x0000_s23558" name="Equation" r:id="rId5" imgW="673100" imgH="393700" progId="Equation.3">
              <p:embed/>
            </p:oleObj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683608" y="2845511"/>
            <a:ext cx="1457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GW Strain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5692561" y="2845511"/>
            <a:ext cx="19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Lifetime Of Source</a:t>
            </a:r>
            <a:endParaRPr lang="en-US" dirty="0"/>
          </a:p>
        </p:txBody>
      </p:sp>
      <p:sp>
        <p:nvSpPr>
          <p:cNvPr id="23" name="Frame 22"/>
          <p:cNvSpPr/>
          <p:nvPr/>
        </p:nvSpPr>
        <p:spPr>
          <a:xfrm>
            <a:off x="1455103" y="1417638"/>
            <a:ext cx="1957775" cy="2008881"/>
          </a:xfrm>
          <a:prstGeom prst="frame">
            <a:avLst>
              <a:gd name="adj1" fmla="val 0"/>
            </a:avLst>
          </a:pr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/>
          <p:cNvSpPr/>
          <p:nvPr/>
        </p:nvSpPr>
        <p:spPr>
          <a:xfrm>
            <a:off x="5726586" y="1417638"/>
            <a:ext cx="1957775" cy="2008881"/>
          </a:xfrm>
          <a:prstGeom prst="frame">
            <a:avLst>
              <a:gd name="adj1" fmla="val 0"/>
            </a:avLst>
          </a:pr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05383" y="4763281"/>
            <a:ext cx="6925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Integrated GW Power</a:t>
            </a:r>
            <a:endParaRPr lang="en-US" sz="2400" dirty="0"/>
          </a:p>
        </p:txBody>
      </p:sp>
      <p:sp>
        <p:nvSpPr>
          <p:cNvPr id="26" name="Frame 25"/>
          <p:cNvSpPr/>
          <p:nvPr/>
        </p:nvSpPr>
        <p:spPr>
          <a:xfrm>
            <a:off x="3141282" y="3758841"/>
            <a:ext cx="2856757" cy="1466106"/>
          </a:xfrm>
          <a:prstGeom prst="frame">
            <a:avLst>
              <a:gd name="adj1" fmla="val 0"/>
            </a:avLst>
          </a:pr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 descr="F1i.tif"/>
          <p:cNvPicPr>
            <a:picLocks noGrp="1" noChangeAspect="1"/>
          </p:cNvPicPr>
          <p:nvPr>
            <p:ph idx="1"/>
          </p:nvPr>
        </p:nvPicPr>
        <p:blipFill>
          <a:blip r:embed="rId2"/>
          <a:srcRect l="-14432" r="-14432"/>
          <a:stretch>
            <a:fillRect/>
          </a:stretch>
        </p:blipFill>
        <p:spPr>
          <a:xfrm>
            <a:off x="0" y="1738566"/>
            <a:ext cx="9144000" cy="5028848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7232" y="222513"/>
            <a:ext cx="8229600" cy="131214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Galaxy Distribution</a:t>
            </a:r>
            <a:br>
              <a:rPr lang="en-US" sz="4000" dirty="0" smtClean="0"/>
            </a:br>
            <a:r>
              <a:rPr lang="en-US" sz="3200" dirty="0" smtClean="0"/>
              <a:t>[Each Pixel = </a:t>
            </a:r>
            <a:r>
              <a:rPr lang="en-US" sz="3200" dirty="0" err="1" smtClean="0"/>
              <a:t>Σ</a:t>
            </a:r>
            <a:r>
              <a:rPr lang="en-US" sz="3200" dirty="0" smtClean="0"/>
              <a:t> (τ</a:t>
            </a:r>
            <a:r>
              <a:rPr lang="en-US" sz="3200" baseline="-25000" dirty="0" smtClean="0"/>
              <a:t>1</a:t>
            </a:r>
            <a:r>
              <a:rPr lang="en-US" sz="3200" dirty="0" smtClean="0"/>
              <a:t> + τ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 + …)]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5192376" y="4717655"/>
            <a:ext cx="372046" cy="346348"/>
          </a:xfrm>
          <a:prstGeom prst="donut">
            <a:avLst>
              <a:gd name="adj" fmla="val 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7812" y="5731042"/>
            <a:ext cx="1526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Fornax</a:t>
            </a:r>
            <a:r>
              <a:rPr lang="en-US" dirty="0" smtClean="0"/>
              <a:t> Cluster</a:t>
            </a:r>
            <a:endParaRPr lang="en-US" dirty="0"/>
          </a:p>
        </p:txBody>
      </p:sp>
      <p:cxnSp>
        <p:nvCxnSpPr>
          <p:cNvPr id="14" name="Straight Connector 13"/>
          <p:cNvCxnSpPr>
            <a:stCxn id="12" idx="5"/>
          </p:cNvCxnSpPr>
          <p:nvPr/>
        </p:nvCxnSpPr>
        <p:spPr>
          <a:xfrm rot="16200000" flipH="1">
            <a:off x="5519994" y="5003224"/>
            <a:ext cx="717760" cy="737875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Donut 14"/>
          <p:cNvSpPr/>
          <p:nvPr/>
        </p:nvSpPr>
        <p:spPr>
          <a:xfrm>
            <a:off x="1816941" y="3785239"/>
            <a:ext cx="372046" cy="346348"/>
          </a:xfrm>
          <a:prstGeom prst="donut">
            <a:avLst>
              <a:gd name="adj" fmla="val 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8809" y="3415907"/>
            <a:ext cx="13821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Virgo Cluster</a:t>
            </a:r>
            <a:endParaRPr lang="en-US" dirty="0"/>
          </a:p>
        </p:txBody>
      </p:sp>
      <p:cxnSp>
        <p:nvCxnSpPr>
          <p:cNvPr id="17" name="Straight Connector 16"/>
          <p:cNvCxnSpPr>
            <a:endCxn id="15" idx="2"/>
          </p:cNvCxnSpPr>
          <p:nvPr/>
        </p:nvCxnSpPr>
        <p:spPr>
          <a:xfrm>
            <a:off x="1630918" y="3785239"/>
            <a:ext cx="186023" cy="1731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Donut 17"/>
          <p:cNvSpPr/>
          <p:nvPr/>
        </p:nvSpPr>
        <p:spPr>
          <a:xfrm>
            <a:off x="2325304" y="3242733"/>
            <a:ext cx="372046" cy="346348"/>
          </a:xfrm>
          <a:prstGeom prst="donut">
            <a:avLst>
              <a:gd name="adj" fmla="val 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7172" y="2873401"/>
            <a:ext cx="14318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Coma Cluster</a:t>
            </a:r>
            <a:endParaRPr lang="en-US" dirty="0"/>
          </a:p>
        </p:txBody>
      </p:sp>
      <p:cxnSp>
        <p:nvCxnSpPr>
          <p:cNvPr id="20" name="Straight Connector 19"/>
          <p:cNvCxnSpPr>
            <a:endCxn id="18" idx="2"/>
          </p:cNvCxnSpPr>
          <p:nvPr/>
        </p:nvCxnSpPr>
        <p:spPr>
          <a:xfrm>
            <a:off x="2139281" y="3242733"/>
            <a:ext cx="186023" cy="1731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 descr="Power_w_lifetime.tif"/>
          <p:cNvPicPr>
            <a:picLocks noGrp="1" noChangeAspect="1"/>
          </p:cNvPicPr>
          <p:nvPr>
            <p:ph idx="1"/>
          </p:nvPr>
        </p:nvPicPr>
        <p:blipFill>
          <a:blip r:embed="rId3"/>
          <a:srcRect l="-13545" r="-13545"/>
          <a:stretch>
            <a:fillRect/>
          </a:stretch>
        </p:blipFill>
        <p:spPr>
          <a:xfrm>
            <a:off x="0" y="1444950"/>
            <a:ext cx="9144000" cy="5028848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Integrated GW Power</a:t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sz="3556" dirty="0">
              <a:solidFill>
                <a:srgbClr val="000000"/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5192377" y="4461894"/>
            <a:ext cx="372046" cy="346348"/>
          </a:xfrm>
          <a:prstGeom prst="donut">
            <a:avLst>
              <a:gd name="adj" fmla="val 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7813" y="5475281"/>
            <a:ext cx="1526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Fornax</a:t>
            </a:r>
            <a:r>
              <a:rPr lang="en-US" dirty="0" smtClean="0"/>
              <a:t> Cluster</a:t>
            </a:r>
            <a:endParaRPr lang="en-US" dirty="0"/>
          </a:p>
        </p:txBody>
      </p:sp>
      <p:cxnSp>
        <p:nvCxnSpPr>
          <p:cNvPr id="14" name="Straight Connector 13"/>
          <p:cNvCxnSpPr>
            <a:stCxn id="12" idx="5"/>
          </p:cNvCxnSpPr>
          <p:nvPr/>
        </p:nvCxnSpPr>
        <p:spPr>
          <a:xfrm rot="16200000" flipH="1">
            <a:off x="5519995" y="4747463"/>
            <a:ext cx="717760" cy="737875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Donut 14"/>
          <p:cNvSpPr/>
          <p:nvPr/>
        </p:nvSpPr>
        <p:spPr>
          <a:xfrm>
            <a:off x="1892305" y="3534027"/>
            <a:ext cx="372046" cy="346348"/>
          </a:xfrm>
          <a:prstGeom prst="donut">
            <a:avLst>
              <a:gd name="adj" fmla="val 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4173" y="3164695"/>
            <a:ext cx="13821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Virgo Cluster</a:t>
            </a:r>
            <a:endParaRPr lang="en-US" dirty="0"/>
          </a:p>
        </p:txBody>
      </p:sp>
      <p:cxnSp>
        <p:nvCxnSpPr>
          <p:cNvPr id="17" name="Straight Connector 16"/>
          <p:cNvCxnSpPr>
            <a:endCxn id="15" idx="2"/>
          </p:cNvCxnSpPr>
          <p:nvPr/>
        </p:nvCxnSpPr>
        <p:spPr>
          <a:xfrm>
            <a:off x="1706282" y="3534027"/>
            <a:ext cx="186023" cy="1731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Donut 17"/>
          <p:cNvSpPr/>
          <p:nvPr/>
        </p:nvSpPr>
        <p:spPr>
          <a:xfrm>
            <a:off x="2424716" y="2991521"/>
            <a:ext cx="372046" cy="346348"/>
          </a:xfrm>
          <a:prstGeom prst="donut">
            <a:avLst>
              <a:gd name="adj" fmla="val 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6584" y="2622189"/>
            <a:ext cx="14318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Coma Cluster</a:t>
            </a:r>
            <a:endParaRPr lang="en-US" dirty="0"/>
          </a:p>
        </p:txBody>
      </p:sp>
      <p:cxnSp>
        <p:nvCxnSpPr>
          <p:cNvPr id="20" name="Straight Connector 19"/>
          <p:cNvCxnSpPr>
            <a:endCxn id="18" idx="2"/>
          </p:cNvCxnSpPr>
          <p:nvPr/>
        </p:nvCxnSpPr>
        <p:spPr>
          <a:xfrm>
            <a:off x="2238693" y="2991521"/>
            <a:ext cx="186023" cy="1731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2717341" y="939316"/>
          <a:ext cx="3530472" cy="478322"/>
        </p:xfrm>
        <a:graphic>
          <a:graphicData uri="http://schemas.openxmlformats.org/presentationml/2006/ole">
            <p:oleObj spid="_x0000_s18434" name="Equation" r:id="rId4" imgW="1968500" imgH="2667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Phist.tif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9065" r="5502" b="-29065"/>
          <a:stretch>
            <a:fillRect/>
          </a:stretch>
        </p:blipFill>
        <p:spPr>
          <a:xfrm>
            <a:off x="4426069" y="720109"/>
            <a:ext cx="4717931" cy="559513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 Of Galactic Statistics</a:t>
            </a:r>
            <a:endParaRPr lang="en-US" dirty="0"/>
          </a:p>
        </p:txBody>
      </p:sp>
      <p:pic>
        <p:nvPicPr>
          <p:cNvPr id="7" name="Content Placeholder 6" descr="Hhist.tif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-29065" r="6753" b="-29065"/>
          <a:stretch>
            <a:fillRect/>
          </a:stretch>
        </p:blipFill>
        <p:spPr>
          <a:xfrm>
            <a:off x="-1" y="779963"/>
            <a:ext cx="4605678" cy="5535283"/>
          </a:xfrm>
        </p:spPr>
      </p:pic>
      <p:sp>
        <p:nvSpPr>
          <p:cNvPr id="8" name="TextBox 7"/>
          <p:cNvSpPr txBox="1"/>
          <p:nvPr/>
        </p:nvSpPr>
        <p:spPr>
          <a:xfrm>
            <a:off x="1513843" y="1600200"/>
            <a:ext cx="1411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 smtClean="0"/>
              <a:t>h</a:t>
            </a:r>
            <a:r>
              <a:rPr lang="en-US" sz="2000" i="1" dirty="0" smtClean="0"/>
              <a:t> </a:t>
            </a:r>
            <a:r>
              <a:rPr lang="en-US" sz="2000" dirty="0" smtClean="0"/>
              <a:t>Statistic</a:t>
            </a:r>
            <a:endParaRPr lang="en-US" sz="20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6684004" y="1630978"/>
            <a:ext cx="1254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 smtClean="0"/>
              <a:t>p</a:t>
            </a:r>
            <a:r>
              <a:rPr lang="en-US" sz="2000" i="1" dirty="0" smtClean="0"/>
              <a:t> </a:t>
            </a:r>
            <a:r>
              <a:rPr lang="en-US" sz="2000" dirty="0" smtClean="0"/>
              <a:t>Statistic</a:t>
            </a:r>
            <a:endParaRPr lang="en-US" sz="2000" i="1" dirty="0"/>
          </a:p>
        </p:txBody>
      </p:sp>
      <p:cxnSp>
        <p:nvCxnSpPr>
          <p:cNvPr id="12" name="Straight Connector 11"/>
          <p:cNvCxnSpPr/>
          <p:nvPr/>
        </p:nvCxnSpPr>
        <p:spPr>
          <a:xfrm rot="16200000" flipH="1">
            <a:off x="2338431" y="3447286"/>
            <a:ext cx="2893951" cy="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6904822" y="3447285"/>
            <a:ext cx="2893951" cy="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2055390" y="3447287"/>
            <a:ext cx="2893951" cy="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6491197" y="3478063"/>
            <a:ext cx="2893951" cy="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1837297" y="3447285"/>
            <a:ext cx="2893951" cy="2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6263366" y="3447284"/>
            <a:ext cx="2893951" cy="2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70258" y="5531402"/>
            <a:ext cx="1184940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Case A</a:t>
            </a:r>
          </a:p>
          <a:p>
            <a:pPr algn="ctr"/>
            <a:r>
              <a:rPr lang="en-US" dirty="0" smtClean="0"/>
              <a:t>10 sources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955198" y="5531402"/>
            <a:ext cx="1300957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Case B</a:t>
            </a:r>
          </a:p>
          <a:p>
            <a:pPr algn="ctr"/>
            <a:r>
              <a:rPr lang="en-US" dirty="0" smtClean="0"/>
              <a:t>100 sources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66053" y="5531402"/>
            <a:ext cx="1417951" cy="646331"/>
          </a:xfrm>
          <a:prstGeom prst="rect">
            <a:avLst/>
          </a:prstGeom>
          <a:solidFill>
            <a:srgbClr val="3366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Case C</a:t>
            </a:r>
          </a:p>
          <a:p>
            <a:pPr algn="ctr"/>
            <a:r>
              <a:rPr lang="en-US" dirty="0" smtClean="0"/>
              <a:t>1000 sources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SItenPlot-eps-converted-to.pdf"/>
          <p:cNvPicPr>
            <a:picLocks noGrp="1" noChangeAspect="1"/>
          </p:cNvPicPr>
          <p:nvPr>
            <p:ph sz="half"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38640" b="-38640"/>
              <a:stretch>
                <a:fillRect/>
              </a:stretch>
            </p:blipFill>
          </mc:Choice>
          <mc:Fallback>
            <p:blipFill>
              <a:blip r:embed="rId3"/>
              <a:srcRect t="-38640" b="-38640"/>
              <a:stretch>
                <a:fillRect/>
              </a:stretch>
            </p:blipFill>
          </mc:Fallback>
        </mc:AlternateContent>
        <p:spPr>
          <a:xfrm>
            <a:off x="-1683" y="997585"/>
            <a:ext cx="4649884" cy="5211014"/>
          </a:xfrm>
        </p:spPr>
      </p:pic>
      <p:pic>
        <p:nvPicPr>
          <p:cNvPr id="14" name="Content Placeholder 13" descr="SIhundredPlot-eps-converted-to.pdf"/>
          <p:cNvPicPr>
            <a:picLocks noGrp="1" noChangeAspect="1"/>
          </p:cNvPicPr>
          <p:nvPr>
            <p:ph sz="half" idx="2"/>
          </p:nvPr>
        </p:nvPicPr>
        <mc:AlternateContent>
          <mc:Choice xmlns:ma="http://schemas.microsoft.com/office/mac/drawingml/2008/main" Requires="ma">
            <p:blipFill>
              <a:blip r:embed="rId4"/>
              <a:srcRect t="-38640" b="-38640"/>
              <a:stretch>
                <a:fillRect/>
              </a:stretch>
            </p:blipFill>
          </mc:Choice>
          <mc:Fallback>
            <p:blipFill>
              <a:blip r:embed="rId5"/>
              <a:srcRect t="-38640" b="-38640"/>
              <a:stretch>
                <a:fillRect/>
              </a:stretch>
            </p:blipFill>
          </mc:Fallback>
        </mc:AlternateContent>
        <p:spPr>
          <a:xfrm>
            <a:off x="4497609" y="997586"/>
            <a:ext cx="4576324" cy="5128578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Location Of Probable Sources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3556" dirty="0" smtClean="0">
                <a:solidFill>
                  <a:srgbClr val="000000"/>
                </a:solidFill>
              </a:rPr>
              <a:t>Based On PTA Sensitivity To </a:t>
            </a:r>
            <a:r>
              <a:rPr lang="en-US" sz="3556" i="1" dirty="0" err="1" smtClean="0">
                <a:solidFill>
                  <a:srgbClr val="000000"/>
                </a:solidFill>
                <a:latin typeface="+mn-lt"/>
                <a:cs typeface="Abadi MT Condensed Extra Bold"/>
              </a:rPr>
              <a:t>h</a:t>
            </a:r>
            <a:endParaRPr lang="en-US" sz="3556" i="1" dirty="0">
              <a:solidFill>
                <a:srgbClr val="000000"/>
              </a:solidFill>
              <a:latin typeface="+mn-lt"/>
              <a:cs typeface="Abadi MT Condensed Extra Bold"/>
            </a:endParaRPr>
          </a:p>
        </p:txBody>
      </p:sp>
      <p:sp>
        <p:nvSpPr>
          <p:cNvPr id="15" name="Donut 14"/>
          <p:cNvSpPr/>
          <p:nvPr/>
        </p:nvSpPr>
        <p:spPr>
          <a:xfrm>
            <a:off x="923700" y="2960523"/>
            <a:ext cx="179609" cy="156604"/>
          </a:xfrm>
          <a:prstGeom prst="donut">
            <a:avLst>
              <a:gd name="adj" fmla="val 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5401085" y="2960523"/>
            <a:ext cx="179609" cy="156604"/>
          </a:xfrm>
          <a:prstGeom prst="donut">
            <a:avLst>
              <a:gd name="adj" fmla="val 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Donut 16"/>
          <p:cNvSpPr/>
          <p:nvPr/>
        </p:nvSpPr>
        <p:spPr>
          <a:xfrm>
            <a:off x="626303" y="3117127"/>
            <a:ext cx="297397" cy="366534"/>
          </a:xfrm>
          <a:prstGeom prst="donut">
            <a:avLst>
              <a:gd name="adj" fmla="val 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nut 18"/>
          <p:cNvSpPr/>
          <p:nvPr/>
        </p:nvSpPr>
        <p:spPr>
          <a:xfrm>
            <a:off x="5103688" y="3117127"/>
            <a:ext cx="297397" cy="366534"/>
          </a:xfrm>
          <a:prstGeom prst="donut">
            <a:avLst>
              <a:gd name="adj" fmla="val 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Donut 19"/>
          <p:cNvSpPr/>
          <p:nvPr/>
        </p:nvSpPr>
        <p:spPr>
          <a:xfrm>
            <a:off x="7208450" y="3896944"/>
            <a:ext cx="179609" cy="156604"/>
          </a:xfrm>
          <a:prstGeom prst="donut">
            <a:avLst>
              <a:gd name="adj" fmla="val 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65794" y="2252857"/>
            <a:ext cx="14318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Coma Cluster</a:t>
            </a:r>
            <a:endParaRPr lang="en-US" dirty="0"/>
          </a:p>
        </p:txBody>
      </p:sp>
      <p:cxnSp>
        <p:nvCxnSpPr>
          <p:cNvPr id="23" name="Straight Connector 22"/>
          <p:cNvCxnSpPr>
            <a:endCxn id="15" idx="7"/>
          </p:cNvCxnSpPr>
          <p:nvPr/>
        </p:nvCxnSpPr>
        <p:spPr>
          <a:xfrm rot="10800000" flipV="1">
            <a:off x="1077006" y="2622189"/>
            <a:ext cx="1988788" cy="36126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6" idx="1"/>
          </p:cNvCxnSpPr>
          <p:nvPr/>
        </p:nvCxnSpPr>
        <p:spPr>
          <a:xfrm>
            <a:off x="4497609" y="2622189"/>
            <a:ext cx="929779" cy="36126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57146" y="4207480"/>
            <a:ext cx="13821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Virgo Cluster</a:t>
            </a:r>
            <a:endParaRPr lang="en-US" dirty="0"/>
          </a:p>
        </p:txBody>
      </p:sp>
      <p:cxnSp>
        <p:nvCxnSpPr>
          <p:cNvPr id="28" name="Straight Connector 27"/>
          <p:cNvCxnSpPr>
            <a:endCxn id="19" idx="4"/>
          </p:cNvCxnSpPr>
          <p:nvPr/>
        </p:nvCxnSpPr>
        <p:spPr>
          <a:xfrm rot="16200000" flipV="1">
            <a:off x="4933912" y="3802137"/>
            <a:ext cx="723819" cy="8686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7" idx="5"/>
          </p:cNvCxnSpPr>
          <p:nvPr/>
        </p:nvCxnSpPr>
        <p:spPr>
          <a:xfrm rot="10800000">
            <a:off x="880148" y="3429983"/>
            <a:ext cx="3076999" cy="777498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547103" y="5015018"/>
            <a:ext cx="1526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Fornax</a:t>
            </a:r>
            <a:r>
              <a:rPr lang="en-US" dirty="0" smtClean="0"/>
              <a:t> Cluster</a:t>
            </a:r>
            <a:endParaRPr lang="en-US" dirty="0"/>
          </a:p>
        </p:txBody>
      </p:sp>
      <p:cxnSp>
        <p:nvCxnSpPr>
          <p:cNvPr id="32" name="Straight Connector 31"/>
          <p:cNvCxnSpPr>
            <a:stCxn id="20" idx="4"/>
          </p:cNvCxnSpPr>
          <p:nvPr/>
        </p:nvCxnSpPr>
        <p:spPr>
          <a:xfrm rot="16200000" flipH="1">
            <a:off x="6941943" y="4409859"/>
            <a:ext cx="961470" cy="248847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660895" y="5753682"/>
            <a:ext cx="80919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Case A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745906" y="5753682"/>
            <a:ext cx="80119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Case 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376</Words>
  <Application>Microsoft Macintosh PowerPoint</Application>
  <PresentationFormat>On-screen Show (4:3)</PresentationFormat>
  <Paragraphs>103</Paragraphs>
  <Slides>12</Slides>
  <Notes>0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Office Theme</vt:lpstr>
      <vt:lpstr>Equation</vt:lpstr>
      <vt:lpstr>Gravitational Wave Hotspots: Determining Probable Locations For  Single Source Gravitational Wave Emission</vt:lpstr>
      <vt:lpstr>Slide 2</vt:lpstr>
      <vt:lpstr>Galaxy Distribution (Number Density)</vt:lpstr>
      <vt:lpstr>Galaxy Distribution [Each Pixel = Σ (distance to source)-1]</vt:lpstr>
      <vt:lpstr>Integrated GW Power Statistic</vt:lpstr>
      <vt:lpstr>Galaxy Distribution [Each Pixel = Σ (τ1 + τ2 + …)]</vt:lpstr>
      <vt:lpstr>Integrated GW Power </vt:lpstr>
      <vt:lpstr>Histograms Of Galactic Statistics</vt:lpstr>
      <vt:lpstr>Location Of Probable Sources Based On PTA Sensitivity To h</vt:lpstr>
      <vt:lpstr>Location Of Probable Sources Based On PTA Sensitivity To p</vt:lpstr>
      <vt:lpstr>Probability Conclusions</vt:lpstr>
      <vt:lpstr>Overall Conclusions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Gravitational Wave Hotspots</dc:title>
  <dc:creator>Office 2004 Test Drive User</dc:creator>
  <cp:lastModifiedBy>Andrea Lommen</cp:lastModifiedBy>
  <cp:revision>23</cp:revision>
  <dcterms:created xsi:type="dcterms:W3CDTF">2012-06-28T05:09:13Z</dcterms:created>
  <dcterms:modified xsi:type="dcterms:W3CDTF">2012-06-28T07:18:33Z</dcterms:modified>
</cp:coreProperties>
</file>